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R² (test)</c:v>
                </c:pt>
              </c:strCache>
            </c:strRef>
          </c:tx>
          <c:spPr>
            <a:solidFill>
              <a:srgbClr val="60A5FA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111827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Sheet1!$A$2:$A$7</c:f>
              <c:multiLvlStrCache>
                <c:ptCount val="6"/>
                <c:lvl>
                  <c:pt idx="0">
                    <c:v>Baseline</c:v>
                  </c:pt>
                  <c:pt idx="1">
                    <c:v>Ridge</c:v>
                  </c:pt>
                  <c:pt idx="2">
                    <c:v>RF</c:v>
                  </c:pt>
                  <c:pt idx="3">
                    <c:v>GB</c:v>
                  </c:pt>
                  <c:pt idx="4">
                    <c:v>XGB</c:v>
                  </c:pt>
                  <c:pt idx="5">
                    <c:v>XGB-ES</c:v>
                  </c:pt>
                </c:lvl>
              </c:multiLvlStrCache>
            </c:multiLvl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0.796</c:v>
                </c:pt>
                <c:pt idx="2">
                  <c:v>0.755</c:v>
                </c:pt>
                <c:pt idx="3">
                  <c:v>0.773</c:v>
                </c:pt>
                <c:pt idx="4">
                  <c:v>0.805</c:v>
                </c:pt>
                <c:pt idx="5">
                  <c:v>0.853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111827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R² (test)</c:v>
                </c:pt>
              </c:strCache>
            </c:strRef>
          </c:tx>
          <c:spPr>
            <a:solidFill>
              <a:srgbClr val="22C55E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111827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Sheet1!$A$2:$A$6</c:f>
              <c:multiLvlStrCache>
                <c:ptCount val="5"/>
                <c:lvl>
                  <c:pt idx="0">
                    <c:v>Baseline</c:v>
                  </c:pt>
                  <c:pt idx="1">
                    <c:v>Ridge</c:v>
                  </c:pt>
                  <c:pt idx="2">
                    <c:v>RF</c:v>
                  </c:pt>
                  <c:pt idx="3">
                    <c:v>GB</c:v>
                  </c:pt>
                  <c:pt idx="4">
                    <c:v>XGB-ES</c:v>
                  </c:pt>
                </c:lvl>
              </c:multiLvlStrCache>
            </c:multiLvl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0.699</c:v>
                </c:pt>
                <c:pt idx="2">
                  <c:v>0.696</c:v>
                </c:pt>
                <c:pt idx="3">
                  <c:v>0.705</c:v>
                </c:pt>
                <c:pt idx="4">
                  <c:v>0.841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111827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https://commons.wikimedia.org/wiki/File:L%27atlantique_%C3%A0_Lom%C3%A9_-_Togo.jpg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https://commons.wikimedia.org/wiki/File:Seattle_skyline_at_night_from_Space_Needle.jpg
- https://www.seattle.gov/environment/climate-change/buildings-and-energy/energy-benchmarking/data-and-reports
- https://data.seattle.gov/Built-Environment/Building-Energy-Benchmarking-Data-2015-Present/teqw-tu6e/about_data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https://www.seattle.gov/environment/climate-change/buildings-and-energy/energy-benchmarking/data-and-reports
- https://data.seattle.gov/Built-Environment/Building-Energy-Benchmarking-Data-2015-Present/teqw-tu6e/about_data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5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685800" y="2148840"/>
            <a:ext cx="1082009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Phase 2 — Prédire Énergie &amp; CO₂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713232" y="2971800"/>
            <a:ext cx="10765231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Bâtiments non résidentiels • cas d’étude + méthode transférable à Lomé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713232" y="3794760"/>
            <a:ext cx="4297680" cy="548640"/>
          </a:xfrm>
          <a:prstGeom prst="roundRect">
            <a:avLst/>
          </a:prstGeom>
          <a:solidFill>
            <a:srgbClr val="22C55E">
              <a:alpha val="90000"/>
            </a:srgbClr>
          </a:solidFill>
          <a:ln w="12700">
            <a:solidFill>
              <a:srgbClr val="22C55E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896112" y="3931920"/>
            <a:ext cx="3931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Livrables: 3 notebooks + slides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comparaison des modèles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Scores sur le jeu de test (regression energie)</a:t>
            </a:r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36192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Bar chart - R2 test (XGB-ES meilleur: 0.852)</a:t>
            </a:r>
          </a:p>
        </p:txBody>
      </p:sp>
      <p:graphicFrame>
        <p:nvGraphicFramePr>
          <p:cNvPr id="7" name="Chart 0" descr=""/>
          <p:cNvGraphicFramePr/>
          <p:nvPr/>
        </p:nvGraphicFramePr>
        <p:xfrm>
          <a:off x="960120" y="1874520"/>
          <a:ext cx="5349240" cy="36576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8" name="Shape 5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6"/>
          <p:cNvSpPr/>
          <p:nvPr/>
        </p:nvSpPr>
        <p:spPr>
          <a:xfrm>
            <a:off x="6629400" y="1536192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Table synthese - gain baseline -&gt; XGB-ES (RMSE 16.51M -&gt; 6.34M)</a:t>
            </a:r>
          </a:p>
        </p:txBody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629400" y="1920240"/>
          <a:ext cx="4754880" cy="3611880"/>
        </p:xfrm>
        <a:graphic>
          <a:graphicData uri="http://schemas.openxmlformats.org/drawingml/2006/table">
            <a:tbl>
              <a:tblPr/>
              <a:tblGrid>
                <a:gridCol w="1417320"/>
                <a:gridCol w="1143000"/>
                <a:gridCol w="1143000"/>
                <a:gridCol w="822960"/>
              </a:tblGrid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Modèle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RMSE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MAE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R²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Baseline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16.51M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5.86M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0.000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Ridge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7.46M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3.62M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0.796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RF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8.17M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2.21M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0.755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7.86M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2.33M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0.773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7.3M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2.04M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0.805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XGB-ES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6.34M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1.96M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0.852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Explain_Box"/>
          <p:cNvSpPr/>
          <p:nvPr/>
        </p:nvSpPr>
        <p:spPr>
          <a:xfrm>
            <a:off x="960120" y="5675880"/>
            <a:ext cx="10424160" cy="1028700"/>
          </a:xfrm>
          <a:prstGeom prst="roundRect">
            <a:avLst/>
          </a:prstGeom>
          <a:solidFill>
            <a:srgbClr val="F8FBFF"/>
          </a:solidFill>
          <a:ln w="22225">
            <a:solidFill>
              <a:srgbClr val="466A9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152400" rIns="152400" tIns="101600" bIns="101600"/>
          <a:lstStyle/>
          <a:p>
            <a:r>
              <a:rPr b="1" sz="1800">
                <a:solidFill>
                  <a:srgbClr val="142337"/>
                </a:solidFill>
              </a:rPr>
              <a:t>Interpretation rapide:</a:t>
            </a:r>
          </a:p>
          <a:p>
            <a:r>
              <a:rPr sz="1500">
                <a:solidFill>
                  <a:srgbClr val="192D46"/>
                </a:solidFill>
              </a:rPr>
              <a:t>XGB-ES est le meilleur (R2=0.852). RMSE: 16.51M -&gt; 6.34M, MAE: 5.86M -&gt; 1.96M.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modèle final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XGBoost + early stopping (meilleur compromis)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R²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0.852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RMSE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6.34M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MAE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1.96M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Best iter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1243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6446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60120" y="2743200"/>
            <a:ext cx="6126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Learning curve (validation RMSE)</a:t>
            </a:r>
            <a:endParaRPr lang="en-US" sz="1600" dirty="0"/>
          </a:p>
        </p:txBody>
      </p:sp>
      <p:pic>
        <p:nvPicPr>
          <p:cNvPr id="11" name="Image 0" descr="/mnt/data/energy_learning_curve_clean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519" y="3063240"/>
            <a:ext cx="5219963" cy="352044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7315200" y="2560320"/>
            <a:ext cx="4160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3" name="Text 10"/>
          <p:cNvSpPr/>
          <p:nvPr/>
        </p:nvSpPr>
        <p:spPr>
          <a:xfrm>
            <a:off x="7498080" y="2743200"/>
            <a:ext cx="3886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Interprétation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98080" y="3063240"/>
            <a:ext cx="3886200" cy="3474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Interpretation:</a:t>
            </a:r>
          </a:p>
          <a:p>
            <a:r>
              <a:t>? Modele final energie: XGBoost avec early stopping.</a:t>
            </a:r>
          </a:p>
          <a:p>
            <a:r>
              <a:t>? KPI test: R2=0.852, RMSE=6.34M, MAE=1.96M (gain net vs baseline).</a:t>
            </a:r>
          </a:p>
          <a:p>
            <a:r>
              <a:t>? Arret a 1243 iterations: meilleur compromis performance/generalisation.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validation croisée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Ridge (5-fold CV) — stabilité du pipeline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1005840" y="1645920"/>
            <a:ext cx="11064240" cy="438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t>Validation croisee (Ridge, 5 folds):</a:t>
            </a:r>
          </a:p>
          <a:p>
            <a:r>
              <a:t>? R2 moyen = 0.627, ecart-type = 0.180; RMSE moyen ~ 10.90M.</a:t>
            </a:r>
          </a:p>
          <a:p>
            <a:r>
              <a:t>? La variabilite confirme un jeu heterogene avec outliers.</a:t>
            </a:r>
          </a:p>
          <a:p>
            <a:r>
              <a:t>? Ce constat justifie le choix final d un modele non-lineaire (XGBoost + early stopping).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comparaison des modeles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Scores sur le jeu de test (regression CO2)</a:t>
            </a:r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36192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Bar chart - R2 test (XGB-ES meilleur: 0.841)</a:t>
            </a:r>
          </a:p>
        </p:txBody>
      </p:sp>
      <p:graphicFrame>
        <p:nvGraphicFramePr>
          <p:cNvPr id="7" name="Chart 0" descr=""/>
          <p:cNvGraphicFramePr/>
          <p:nvPr/>
        </p:nvGraphicFramePr>
        <p:xfrm>
          <a:off x="960120" y="1874520"/>
          <a:ext cx="5349240" cy="36576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8" name="Shape 5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6"/>
          <p:cNvSpPr/>
          <p:nvPr/>
        </p:nvSpPr>
        <p:spPr>
          <a:xfrm>
            <a:off x="6629400" y="1536192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Table synthese - gain baseline -&gt; XGB-ES (RMSE 601.64 -&gt; 239.95)</a:t>
            </a:r>
          </a:p>
        </p:txBody>
      </p:sp>
      <p:graphicFrame>
        <p:nvGraphicFramePr>
          <p:cNvPr id="1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629400" y="1920240"/>
          <a:ext cx="4754880" cy="3611880"/>
        </p:xfrm>
        <a:graphic>
          <a:graphicData uri="http://schemas.openxmlformats.org/drawingml/2006/table">
            <a:tbl>
              <a:tblPr/>
              <a:tblGrid>
                <a:gridCol w="1417320"/>
                <a:gridCol w="1143000"/>
                <a:gridCol w="1143000"/>
                <a:gridCol w="822960"/>
              </a:tblGrid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Modèle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RMSE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MAE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R²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Baseline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601.64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149.59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0.000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Ridge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330.16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127.81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0.699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RF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331.81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81.47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0.696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326.71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81.33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0.705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XGB-ES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239.95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68.64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0.841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" name="Explain_Box"/>
          <p:cNvSpPr/>
          <p:nvPr/>
        </p:nvSpPr>
        <p:spPr>
          <a:xfrm>
            <a:off x="960120" y="5675880"/>
            <a:ext cx="10424160" cy="1028700"/>
          </a:xfrm>
          <a:prstGeom prst="roundRect">
            <a:avLst/>
          </a:prstGeom>
          <a:solidFill>
            <a:srgbClr val="F8FBFF"/>
          </a:solidFill>
          <a:ln w="22225">
            <a:solidFill>
              <a:srgbClr val="466A9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152400" rIns="152400" tIns="101600" bIns="101600"/>
          <a:lstStyle/>
          <a:p>
            <a:r>
              <a:rPr b="1" sz="1800">
                <a:solidFill>
                  <a:srgbClr val="142337"/>
                </a:solidFill>
              </a:rPr>
              <a:t>Interpretation rapide:</a:t>
            </a:r>
          </a:p>
          <a:p>
            <a:r>
              <a:rPr sz="1500">
                <a:solidFill>
                  <a:srgbClr val="192D46"/>
                </a:solidFill>
              </a:rPr>
              <a:t>XGB-ES est le meilleur (R2=0.841). RMSE: 601.64 -&gt; 239.95, MAE: 149.59 -&gt; 68.64.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modele final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XGBoost.train + early stopping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R²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0.841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RMSE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239.95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MAE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68.64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Best iter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38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658368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60120" y="2743200"/>
            <a:ext cx="6126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Learning curve (train vs val RMSE)</a:t>
            </a:r>
            <a:endParaRPr lang="en-US" sz="1600" dirty="0"/>
          </a:p>
        </p:txBody>
      </p:sp>
      <p:pic>
        <p:nvPicPr>
          <p:cNvPr id="11" name="Image 0" descr="/mnt/data/co2_learning_curve_fin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7486" y="3063240"/>
            <a:ext cx="4848908" cy="352044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7315200" y="2560320"/>
            <a:ext cx="4160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3" name="Text 10"/>
          <p:cNvSpPr/>
          <p:nvPr/>
        </p:nvSpPr>
        <p:spPr>
          <a:xfrm>
            <a:off x="7498080" y="2743200"/>
            <a:ext cx="3886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Interprétation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98080" y="3063240"/>
            <a:ext cx="3886200" cy="3474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Interpretation:</a:t>
            </a:r>
          </a:p>
          <a:p>
            <a:r>
              <a:t>? Meilleur point CO2 atteint a best_iter = 38 (early stopping).</a:t>
            </a:r>
          </a:p>
          <a:p>
            <a:r>
              <a:t>? KPI test: R2=0.841, RMSE=239.95, MAE=68.64.</a:t>
            </a:r>
          </a:p>
          <a:p>
            <a:r>
              <a:t>? Apres ~40 rounds, le gain de validation devient faible: arret pour limiter le surapprentissage.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interpretation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Feature importance (gain) — top drivers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7406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pic>
        <p:nvPicPr>
          <p:cNvPr id="6" name="Image 0" descr="/mnt/data/co2_feature_importance_clean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141055"/>
            <a:ext cx="6949440" cy="371889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8229600" y="1325880"/>
            <a:ext cx="32918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8" name="Text 5"/>
          <p:cNvSpPr/>
          <p:nvPr/>
        </p:nvSpPr>
        <p:spPr>
          <a:xfrm>
            <a:off x="8458200" y="1554480"/>
            <a:ext cx="2834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Lecture (prudente)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458200" y="1874520"/>
            <a:ext cx="2834640" cy="4663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t>Lecture du graphique:</a:t>
            </a:r>
          </a:p>
          <a:p>
            <a:r>
              <a:t>? Les surfaces (PropertyGFATotal, LargestPropertyUseTypeGFA) portent une grande partie du signal.</a:t>
            </a:r>
          </a:p>
          <a:p>
            <a:r>
              <a:t>? Le type d usage (Campus/Hospital/Laboratory) est tres discriminant.</a:t>
            </a:r>
          </a:p>
          <a:p>
            <a:r>
              <a:t>? Attention: importance de variable != causalite.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analyse des erreurs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Où le modèle se trompe (test)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08760"/>
            <a:ext cx="111556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Lecture des erreurs (test):</a:t>
            </a:r>
          </a:p>
          <a:p>
            <a:r>
              <a:t>? Erreur absolue: repere les gros emetteurs mal predits.</a:t>
            </a:r>
          </a:p>
          <a:p>
            <a:r>
              <a:t>? Erreur relative: met en evidence les petits emetteurs sensibles en pourcentage.</a:t>
            </a:r>
          </a:p>
          <a:p>
            <a:r>
              <a:t>? Les deux vues sont complementaires pour orienter les actions metier.</a:t>
            </a:r>
          </a:p>
        </p:txBody>
      </p:sp>
      <p:pic>
        <p:nvPicPr>
          <p:cNvPr id="7" name="Image 0" descr="/mnt/data/co2_top_errors_ab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3635010"/>
            <a:ext cx="5577840" cy="1645381"/>
          </a:xfrm>
          <a:prstGeom prst="rect">
            <a:avLst/>
          </a:prstGeom>
        </p:spPr>
      </p:pic>
      <p:pic>
        <p:nvPicPr>
          <p:cNvPr id="8" name="Image 1" descr="/mnt/data/co2_top_errors_re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490972"/>
            <a:ext cx="5120640" cy="19334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Transfert à Lomé — ce qu'il faut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Ce modèle ne “magique” pas les données manquantes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54480"/>
            <a:ext cx="11155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Pour déployer à Lomé, il faut au minimum: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0120" y="1920240"/>
            <a:ext cx="11155680" cy="3383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Identité du bâtiment: type d'usage (hôtel, bureau, hôpital…), quartier/coordonnées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Morphologie: surface totale (GFA), nb d'étages, année de construction, nb de bâtiments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Usage multi-fonction: second usage (type + surface) ou indicateur d'absence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Labels/score (si disponible): équivalent ENERGY STAR (sinon on enlève la variable)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Stratégie conseillée: collecter un petit échantillon local (même 200–500 bâtiments), puis faire du fine-tuning/transfer learning ou un modèle dédié Lomé.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960120" y="5440680"/>
            <a:ext cx="11155680" cy="1097280"/>
          </a:xfrm>
          <a:prstGeom prst="roundRect">
            <a:avLst/>
          </a:prstGeom>
          <a:solidFill>
            <a:srgbClr val="EFF6FF"/>
          </a:solidFill>
          <a:ln w="12700">
            <a:solidFill>
              <a:srgbClr val="BFDBFE"/>
            </a:solidFill>
            <a:prstDash val="solid"/>
          </a:ln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1188720" y="5596128"/>
            <a:ext cx="1069848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Limite principale: les resultats proviennent du dataset Seattle.</a:t>
            </a:r>
          </a:p>
          <a:p>
            <a:r>
              <a:t>Pour un deploiement a Lome, une validation locale reste necessaire (climat, mix energetique, pratiques d usage).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822960" y="1005840"/>
            <a:ext cx="106070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68680" y="1874520"/>
            <a:ext cx="10607040" cy="2194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Méthode reproductible: nettoyage → anti-fuite → FE simple → pipeline → comparaison modèles.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Énergie: XGBoost ES, R² test ≈ 0.853 (RMSE ≈ 6.34M kBtu).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CO₂: XGBoost.train ES, R² test ≈ 0.841 (RMSE ≈ 240).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Prochaine étape: collecte minimale Lomé + recalibrage (validation terrain).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868680" y="4846320"/>
            <a:ext cx="10607040" cy="1143000"/>
          </a:xfrm>
          <a:prstGeom prst="roundRect">
            <a:avLst/>
          </a:prstGeom>
          <a:solidFill>
            <a:srgbClr val="22C55E">
              <a:alpha val="90000"/>
            </a:srgbClr>
          </a:solidFill>
          <a:ln w="12700">
            <a:solidFill>
              <a:srgbClr val="22C55E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1143000" y="5120640"/>
            <a:ext cx="10058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Merci — Questions</a:t>
            </a:r>
            <a:endParaRPr lang="en-US" sz="3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 Cadrage métier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0" y="502920"/>
            <a:ext cx="7360920" cy="6355080"/>
          </a:xfrm>
          <a:prstGeom prst="rect">
            <a:avLst/>
          </a:prstGeom>
          <a:solidFill>
            <a:srgbClr val="FFFFFF">
              <a:alpha val="92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685800" y="868680"/>
            <a:ext cx="63093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Objectif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685800" y="1280160"/>
            <a:ext cx="6400800" cy="1828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960120" y="1417320"/>
            <a:ext cx="5852160" cy="1554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Prédire (1) la consommation d'énergie (SiteEnergyUse, kBtu) et (2) les émissions totales de GES (TotalGHGEmissions) pour des bâtiments non résidentiels.</a:t>
            </a:r>
            <a:endParaRPr lang="en-US" sz="1400" dirty="0"/>
          </a:p>
          <a:p>
            <a:pPr indent="0" marL="0">
              <a:buNone/>
            </a:pP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Contrainte: pas de données publiques à Lomé → on construit une méthode robuste sur un jeu public (Seattle), puis on spécifie ce qu'il faut collecter pour transférer.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85800" y="3246120"/>
            <a:ext cx="6400800" cy="22860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960120" y="3401568"/>
            <a:ext cx="5852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Type de tâche &amp; métriques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60120" y="3749040"/>
            <a:ext cx="585216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Régression (valeur continue)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Split train/test + validation croisée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Mesures: RMSE, MAE, R² (test)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Risque clé: fuite d'information via variables "énergie/CO₂" dérivées (EUI, intensités, consommations par énergie, etc.)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498080" y="6035040"/>
            <a:ext cx="44805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Cas d'étude: Seattle (données publiques)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Livrables attendus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685800" y="1005840"/>
            <a:ext cx="10835640" cy="530352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1005840" y="1234440"/>
            <a:ext cx="10149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3 notebooks + 1 presentation</a:t>
            </a:r>
          </a:p>
        </p:txBody>
      </p:sp>
      <p:sp>
        <p:nvSpPr>
          <p:cNvPr id="6" name="Text 4"/>
          <p:cNvSpPr/>
          <p:nvPr/>
        </p:nvSpPr>
        <p:spPr>
          <a:xfrm>
            <a:off x="1005840" y="1783080"/>
            <a:ext cx="10149840" cy="438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1) Notebook EDA + préparation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compréhension, nettoyage, cibles, fuite d'info, feature engineering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2) Notebook Modèle Énergie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baseline → modèles (Ridge, RF, GB, XGBoost) → sélection + analyses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3) Notebook Modèle CO₂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même pipeline, mêmes contrôles de fuite → comparaison → modèle final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4) Slides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synthèse: données, choix, résultats, limites, piste Lomé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548640" y="6510528"/>
            <a:ext cx="1109441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Note: l'objectif est une méthode reproductible + une discussion honnête des limites (transfert Lomé).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1. Données — chargement &amp; intégrité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Jeu de données (Seattle, année 2016)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Lignes initiales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3,376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Colonnes initiales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46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Lignes après nettoyage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3,348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Targets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10835640" cy="35204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60120" y="2788920"/>
            <a:ext cx="5486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Cibles (y)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0120" y="3127248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Énergie: SiteEnergyUse(kBtu)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CO₂: TotalGHGEmissions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537960" y="2788920"/>
            <a:ext cx="4846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Qualité des données (exemples)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537960" y="3127248"/>
            <a:ext cx="484632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Doublons: 0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Valeurs impossibles: CO₂ &lt; 0 (1 ligne)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Valeurs “zéro”: énergie = 0 (18 lignes)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→ supprimées pour éviter d'apprendre sur des incohérences.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960120" y="5120640"/>
            <a:ext cx="10561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i="1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⚠ Les distributions sont très asymétriques (outliers).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3. EDA — distributions des cibles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et CO₂: distributions &amp; outliers</a:t>
            </a:r>
            <a:endParaRPr lang="en-US" sz="2200" dirty="0"/>
          </a:p>
        </p:txBody>
      </p:sp>
      <p:pic>
        <p:nvPicPr>
          <p:cNvPr id="5" name="Image 0" descr="/mnt/data/targets_distribution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4684" y="1508760"/>
            <a:ext cx="9315072" cy="4800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5800" y="6263640"/>
            <a:ext cx="1083564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Lecture: la distribution est tres asymetrique. Quelques outliers tirent la queue a droite, donc on lit les performances avec RMSE + MAE + R2.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Fuite d'information (data leakage)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Règle d'or: ne pas utiliser de variables qui “résument” déjà la cible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05840" y="1645920"/>
            <a:ext cx="11064240" cy="2103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Colonnes exclues (exemples):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SiteEUI / SourceEUI (+ versions WN)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SiteEnergyUseWN, SteamUse, Electricity, NaturalGas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GHGEmissionsIntensity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Pourquoi ~ Ces variables sont calculées à partir de consommations/émissions; les garder reviendrait à donner au modèle une partie de la réponse (surévaluation artificielle des scores).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005840" y="4160520"/>
            <a:ext cx="11064240" cy="2194560"/>
          </a:xfrm>
          <a:prstGeom prst="rect">
            <a:avLst/>
          </a:prstGeom>
          <a:solidFill>
            <a:srgbClr val="FEF3C7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t"/>
          <a:lstStyle/>
          <a:p>
            <a:pPr algn="l" indent="0" marL="0">
              <a:buNone/>
            </a:pPr>
            <a:r>
              <a:rPr lang="en-US" sz="15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Contrôle: après construction de X_fe, aucune colonne énergie/CO₂ (ni les targets) ne reste dans X.</a:t>
            </a:r>
            <a:endParaRPr lang="en-US" sz="1500" dirty="0"/>
          </a:p>
          <a:p>
            <a:pPr algn="l" indent="0" marL="0">
              <a:buNone/>
            </a:pPr>
            <a:r>
              <a:rPr lang="en-US" sz="15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→ On sécurise la validité du test et la transférabilité (objectif Lomé).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6. Feature engineering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Features finales (22) + “missing as information”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54480"/>
            <a:ext cx="5120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Deux idées simples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0120" y="1874520"/>
            <a:ext cx="5303520" cy="2926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1) Âge du bâtiment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BuildingAge = DataYear − YearBuilt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2) Surface par étage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GFA_per_floor = PropertyGFATotal / NumberofFloors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si NumberofFloors = 0 → flag Floors_is_zero + valeur manquante (imputée plus tard)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6629400" y="1554480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Missing-as-info (2e usage)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675120" y="1874520"/>
            <a:ext cx="5120640" cy="3383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SecondLargestPropertyUseType est manquant ~50%.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Plutôt que “inventer” une médiane, on encode: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HasSecondProperty = 0/1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SecondLargestPropertyUseTypeGFA = 0 quand absent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Interprétation: l'absence de second usage est une information (bâtiment mono-usage), et pas seulement un trou à combler.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7. Split train/test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Assurer la représentativité (stratification BuildingType)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645920"/>
            <a:ext cx="1115568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Problème: certaines classes de BuildingType sont très rares (ex: “Nonresidential WA” n'a qu'un exemple).</a:t>
            </a:r>
            <a:endParaRPr lang="en-US" sz="1500" dirty="0"/>
          </a:p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Solution: on regroupe la classe ultra-rare dans la classe majoritaire pour permettre la stratification, puis on découpe 80/20.</a:t>
            </a:r>
            <a:endParaRPr lang="en-US" sz="1500" dirty="0"/>
          </a:p>
          <a:p>
            <a:pPr indent="0" marL="0">
              <a:buNone/>
            </a:pPr>
            <a:endParaRPr lang="en-US" sz="1500" dirty="0"/>
          </a:p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Résultat: distributions train/test quasi identiques sur BuildingType → meilleure stabilité des scores (moins de “surprise” au test).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960120" y="3611880"/>
            <a:ext cx="11155680" cy="27432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8" name="Text 6"/>
          <p:cNvSpPr/>
          <p:nvPr/>
        </p:nvSpPr>
        <p:spPr>
          <a:xfrm>
            <a:off x="1188720" y="3794760"/>
            <a:ext cx="10698480" cy="2377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Lecture:</a:t>
            </a:r>
          </a:p>
          <a:p>
            <a:r>
              <a:t>? Split 80/20 stratifie sur BuildingType pour conserver la representativite train/test.</a:t>
            </a:r>
          </a:p>
          <a:p>
            <a:r>
              <a:t>? Les classes ultra-rares sont fusionnees avant split pour permettre la stratification.</a:t>
            </a:r>
          </a:p>
          <a:p>
            <a:r>
              <a:t>? Effet attendu: scores test plus stables et comparables entre modeles.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8. Préprocessing (Pipeline scikit-learn)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Un seul pipeline = moins d'erreurs + moins de fuite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Shape 4"/>
          <p:cNvSpPr/>
          <p:nvPr/>
        </p:nvSpPr>
        <p:spPr>
          <a:xfrm>
            <a:off x="868680" y="1920240"/>
            <a:ext cx="1874520" cy="960120"/>
          </a:xfrm>
          <a:prstGeom prst="roundRect">
            <a:avLst/>
          </a:prstGeom>
          <a:solidFill>
            <a:srgbClr val="E0F2FE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86868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X_fe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(22 features)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274320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9" name="Shape 7"/>
          <p:cNvSpPr/>
          <p:nvPr/>
        </p:nvSpPr>
        <p:spPr>
          <a:xfrm>
            <a:off x="2971800" y="1920240"/>
            <a:ext cx="1874520" cy="960120"/>
          </a:xfrm>
          <a:prstGeom prst="roundRect">
            <a:avLst/>
          </a:prstGeom>
          <a:solidFill>
            <a:srgbClr val="EDE9FE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297180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ColumnTransformer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(num / cat)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484632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12" name="Shape 10"/>
          <p:cNvSpPr/>
          <p:nvPr/>
        </p:nvSpPr>
        <p:spPr>
          <a:xfrm>
            <a:off x="5074920" y="1920240"/>
            <a:ext cx="1874520" cy="960120"/>
          </a:xfrm>
          <a:prstGeom prst="roundRect">
            <a:avLst/>
          </a:prstGeom>
          <a:solidFill>
            <a:srgbClr val="ECFDF5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3" name="Text 11"/>
          <p:cNvSpPr/>
          <p:nvPr/>
        </p:nvSpPr>
        <p:spPr>
          <a:xfrm>
            <a:off x="507492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Imputation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+ encodage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694944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15" name="Shape 13"/>
          <p:cNvSpPr/>
          <p:nvPr/>
        </p:nvSpPr>
        <p:spPr>
          <a:xfrm>
            <a:off x="7178040" y="1920240"/>
            <a:ext cx="1874520" cy="960120"/>
          </a:xfrm>
          <a:prstGeom prst="roundRect">
            <a:avLst/>
          </a:prstGeom>
          <a:solidFill>
            <a:srgbClr val="FEF3C7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6" name="Text 14"/>
          <p:cNvSpPr/>
          <p:nvPr/>
        </p:nvSpPr>
        <p:spPr>
          <a:xfrm>
            <a:off x="717804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Modèle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(Ridge / XGB)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905256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18" name="Shape 16"/>
          <p:cNvSpPr/>
          <p:nvPr/>
        </p:nvSpPr>
        <p:spPr>
          <a:xfrm>
            <a:off x="9281160" y="1920240"/>
            <a:ext cx="1874520" cy="960120"/>
          </a:xfrm>
          <a:prstGeom prst="roundRect">
            <a:avLst/>
          </a:prstGeom>
          <a:solidFill>
            <a:srgbClr val="FEE2E2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9" name="Text 17"/>
          <p:cNvSpPr/>
          <p:nvPr/>
        </p:nvSpPr>
        <p:spPr>
          <a:xfrm>
            <a:off x="928116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Évaluation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(RMSE/MAE/R²)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960120" y="3200400"/>
            <a:ext cx="1115568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Preprocessing applique:</a:t>
            </a:r>
          </a:p>
          <a:p>
            <a:r>
              <a:t>? Numeriques (15): mediane + indicateur de valeurs manquantes + standardisation.</a:t>
            </a:r>
          </a:p>
          <a:p>
            <a:r>
              <a:t>? Categorielles (6): imputation mode/Unknown + OneHotEncoder(handle_unknown="ignore").</a:t>
            </a:r>
          </a:p>
          <a:p>
            <a:r>
              <a:t>? Le pipeline est appris sur le train (et sur chaque fold en CV), ce qui evite la fuite de donnees.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2026-02-12T00:14:53Z</dcterms:created>
  <dcterms:modified xsi:type="dcterms:W3CDTF">2026-02-12T00:14:53Z</dcterms:modified>
</cp:coreProperties>
</file>